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86" d="100"/>
          <a:sy n="86" d="100"/>
        </p:scale>
        <p:origin x="1445" y="72"/>
      </p:cViewPr>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25/09/2021</a:t>
            </a:fld>
            <a:endParaRPr lang="en-NZ"/>
          </a:p>
        </p:txBody>
      </p:sp>
      <p:sp>
        <p:nvSpPr>
          <p:cNvPr id="4" name="Footer Placeholder 3">
            <a:extLst>
              <a:ext uri="{FF2B5EF4-FFF2-40B4-BE49-F238E27FC236}">
                <a16:creationId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25/09/2021</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6" name="Picture 5">
            <a:extLst>
              <a:ext uri="{FF2B5EF4-FFF2-40B4-BE49-F238E27FC236}">
                <a16:creationId xmlns:a16="http://schemas.microsoft.com/office/drawing/2014/main" id="{5A6AB894-3DB9-43E6-854A-5B9B32AAA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7760" y="3959961"/>
            <a:ext cx="2700471" cy="1286198"/>
          </a:xfrm>
          <a:prstGeom prst="rect">
            <a:avLst/>
          </a:prstGeom>
        </p:spPr>
      </p:pic>
    </p:spTree>
    <p:extLst>
      <p:ext uri="{BB962C8B-B14F-4D97-AF65-F5344CB8AC3E}">
        <p14:creationId xmlns:p14="http://schemas.microsoft.com/office/powerpoint/2010/main" val="202488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ing and bullets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id="{B1AAE9B7-F6A0-44A7-887A-A1EC309E96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ing and bullets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6" name="Picture 5">
            <a:extLst>
              <a:ext uri="{FF2B5EF4-FFF2-40B4-BE49-F238E27FC236}">
                <a16:creationId xmlns:a16="http://schemas.microsoft.com/office/drawing/2014/main" id="{80ED18F1-8DAE-4FD0-BA60-1243D3FA63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and plai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a:t>Modifiez le style du titre</a:t>
            </a:r>
            <a:endParaRPr lang="en-NZ"/>
          </a:p>
        </p:txBody>
      </p:sp>
      <p:pic>
        <p:nvPicPr>
          <p:cNvPr id="4" name="Picture 3">
            <a:extLst>
              <a:ext uri="{FF2B5EF4-FFF2-40B4-BE49-F238E27FC236}">
                <a16:creationId xmlns:a16="http://schemas.microsoft.com/office/drawing/2014/main" id="{46C51CDF-0A8A-4B88-85D4-60A9032CDC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and plain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E3D5B-2D16-4C5E-B51C-927C485EC3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no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caption smal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7" name="Picture 6">
            <a:extLst>
              <a:ext uri="{FF2B5EF4-FFF2-40B4-BE49-F238E27FC236}">
                <a16:creationId xmlns:a16="http://schemas.microsoft.com/office/drawing/2014/main" id="{460DE470-EB93-4C4F-AD5E-539B9F3536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E0BCDEE1-43FA-47A0-BF67-3CD946318E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300152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3315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6A85AB2A-104A-4D52-995C-3FE0A541B4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208198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3315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EE88B631-0029-4615-B829-A727B6C76E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29671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23619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3333751"/>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36318B0C-1EC2-4AA8-9C7B-FC75BD6FD9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992045"/>
            <a:ext cx="2811566" cy="1339111"/>
          </a:xfrm>
          <a:prstGeom prst="rect">
            <a:avLst/>
          </a:prstGeom>
        </p:spPr>
      </p:pic>
    </p:spTree>
    <p:extLst>
      <p:ext uri="{BB962C8B-B14F-4D97-AF65-F5344CB8AC3E}">
        <p14:creationId xmlns:p14="http://schemas.microsoft.com/office/powerpoint/2010/main" val="201391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51545" y="687396"/>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51545" y="162111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02A37300-1750-4CF3-B3AB-BB773EBF65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0758" y="2241308"/>
            <a:ext cx="2811566" cy="1339111"/>
          </a:xfrm>
          <a:prstGeom prst="rect">
            <a:avLst/>
          </a:prstGeom>
        </p:spPr>
      </p:pic>
    </p:spTree>
    <p:extLst>
      <p:ext uri="{BB962C8B-B14F-4D97-AF65-F5344CB8AC3E}">
        <p14:creationId xmlns:p14="http://schemas.microsoft.com/office/powerpoint/2010/main" val="71871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2744090"/>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3734958"/>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D46B181D-3CF8-4FA4-BAE1-1884A10192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3129" y="4412302"/>
            <a:ext cx="2811566" cy="1339111"/>
          </a:xfrm>
          <a:prstGeom prst="rect">
            <a:avLst/>
          </a:prstGeom>
        </p:spPr>
      </p:pic>
    </p:spTree>
    <p:extLst>
      <p:ext uri="{BB962C8B-B14F-4D97-AF65-F5344CB8AC3E}">
        <p14:creationId xmlns:p14="http://schemas.microsoft.com/office/powerpoint/2010/main" val="234206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id="{BE6CB0CC-D317-482F-846B-3814D19307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Heading and bullets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7" name="Picture 6">
            <a:extLst>
              <a:ext uri="{FF2B5EF4-FFF2-40B4-BE49-F238E27FC236}">
                <a16:creationId xmlns:a16="http://schemas.microsoft.com/office/drawing/2014/main" id="{08F897B4-FAF4-4141-B970-C51951F855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NZ"/>
          </a:p>
        </p:txBody>
      </p:sp>
      <p:sp>
        <p:nvSpPr>
          <p:cNvPr id="3" name="Text Placeholder 2">
            <a:extLst>
              <a:ext uri="{FF2B5EF4-FFF2-40B4-BE49-F238E27FC236}">
                <a16:creationId xmlns:a16="http://schemas.microsoft.com/office/drawing/2014/main"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25/09/2021</a:t>
            </a:fld>
            <a:endParaRPr lang="en-NZ"/>
          </a:p>
        </p:txBody>
      </p:sp>
      <p:sp>
        <p:nvSpPr>
          <p:cNvPr id="5" name="Footer Placeholder 4">
            <a:extLst>
              <a:ext uri="{FF2B5EF4-FFF2-40B4-BE49-F238E27FC236}">
                <a16:creationId xmlns:a16="http://schemas.microsoft.com/office/drawing/2014/main"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7" r:id="rId3"/>
    <p:sldLayoutId id="2147483668" r:id="rId4"/>
    <p:sldLayoutId id="2147483665" r:id="rId5"/>
    <p:sldLayoutId id="2147483669" r:id="rId6"/>
    <p:sldLayoutId id="2147483666" r:id="rId7"/>
    <p:sldLayoutId id="2147483662" r:id="rId8"/>
    <p:sldLayoutId id="2147483674" r:id="rId9"/>
    <p:sldLayoutId id="2147483660" r:id="rId10"/>
    <p:sldLayoutId id="2147483661" r:id="rId11"/>
    <p:sldLayoutId id="2147483654" r:id="rId12"/>
    <p:sldLayoutId id="2147483663" r:id="rId13"/>
    <p:sldLayoutId id="2147483664" r:id="rId14"/>
    <p:sldLayoutId id="2147483673" r:id="rId15"/>
    <p:sldLayoutId id="2147483655" r:id="rId16"/>
    <p:sldLayoutId id="2147483657" r:id="rId17"/>
    <p:sldLayoutId id="214748367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C27A-72D8-457B-A723-F18600481DD2}"/>
              </a:ext>
            </a:extLst>
          </p:cNvPr>
          <p:cNvSpPr>
            <a:spLocks noGrp="1"/>
          </p:cNvSpPr>
          <p:nvPr>
            <p:ph type="ctrTitle"/>
          </p:nvPr>
        </p:nvSpPr>
        <p:spPr>
          <a:xfrm>
            <a:off x="1143000" y="1761689"/>
            <a:ext cx="6858000" cy="1033366"/>
          </a:xfrm>
        </p:spPr>
        <p:txBody>
          <a:bodyPr>
            <a:normAutofit fontScale="90000"/>
          </a:bodyPr>
          <a:lstStyle/>
          <a:p>
            <a:r>
              <a:rPr lang="en-NZ" dirty="0"/>
              <a:t>TRASIRANJE DALEKOVODA S ASPEKTA EKOLOŠKIH ZAHTJEVA</a:t>
            </a:r>
          </a:p>
        </p:txBody>
      </p:sp>
      <p:sp>
        <p:nvSpPr>
          <p:cNvPr id="3" name="Subtitle 2">
            <a:extLst>
              <a:ext uri="{FF2B5EF4-FFF2-40B4-BE49-F238E27FC236}">
                <a16:creationId xmlns:a16="http://schemas.microsoft.com/office/drawing/2014/main" id="{EC0EF756-2813-4C92-852F-C68BE5F816AC}"/>
              </a:ext>
            </a:extLst>
          </p:cNvPr>
          <p:cNvSpPr>
            <a:spLocks noGrp="1"/>
          </p:cNvSpPr>
          <p:nvPr>
            <p:ph type="subTitle" idx="1"/>
          </p:nvPr>
        </p:nvSpPr>
        <p:spPr>
          <a:xfrm>
            <a:off x="1520504" y="5974044"/>
            <a:ext cx="6858000" cy="538697"/>
          </a:xfrm>
        </p:spPr>
        <p:txBody>
          <a:bodyPr>
            <a:normAutofit fontScale="62500" lnSpcReduction="20000"/>
          </a:bodyPr>
          <a:lstStyle/>
          <a:p>
            <a:r>
              <a:rPr lang="en-NZ" dirty="0"/>
              <a:t>VII SAVJETOVANJE CG KO CIGRE </a:t>
            </a:r>
          </a:p>
          <a:p>
            <a:r>
              <a:rPr lang="en-NZ" dirty="0"/>
              <a:t>Hotel “Mediteran”  Bečići  28 - 30.09.2021.</a:t>
            </a:r>
          </a:p>
          <a:p>
            <a:endParaRPr lang="en-NZ" dirty="0"/>
          </a:p>
        </p:txBody>
      </p:sp>
      <p:sp>
        <p:nvSpPr>
          <p:cNvPr id="4" name="Rectangle 3">
            <a:extLst>
              <a:ext uri="{FF2B5EF4-FFF2-40B4-BE49-F238E27FC236}">
                <a16:creationId xmlns:a16="http://schemas.microsoft.com/office/drawing/2014/main" id="{4BD41205-8F4B-45EA-B3F3-56F34DBC6D7C}"/>
              </a:ext>
            </a:extLst>
          </p:cNvPr>
          <p:cNvSpPr/>
          <p:nvPr/>
        </p:nvSpPr>
        <p:spPr>
          <a:xfrm>
            <a:off x="1363211" y="345259"/>
            <a:ext cx="4572000" cy="923330"/>
          </a:xfrm>
          <a:prstGeom prst="rect">
            <a:avLst/>
          </a:prstGeom>
        </p:spPr>
        <p:txBody>
          <a:bodyPr>
            <a:spAutoFit/>
          </a:bodyPr>
          <a:lstStyle/>
          <a:p>
            <a:r>
              <a:rPr lang="en-GB" dirty="0">
                <a:solidFill>
                  <a:schemeClr val="bg1"/>
                </a:solidFill>
              </a:rPr>
              <a:t>Gordana Perović</a:t>
            </a:r>
          </a:p>
          <a:p>
            <a:r>
              <a:rPr lang="en-GB" dirty="0">
                <a:solidFill>
                  <a:schemeClr val="bg1"/>
                </a:solidFill>
              </a:rPr>
              <a:t>mr Neđeljko Šubarić</a:t>
            </a:r>
          </a:p>
          <a:p>
            <a:r>
              <a:rPr lang="en-GB" dirty="0">
                <a:solidFill>
                  <a:schemeClr val="bg1"/>
                </a:solidFill>
              </a:rPr>
              <a:t>Milica Vranić</a:t>
            </a:r>
          </a:p>
        </p:txBody>
      </p:sp>
    </p:spTree>
    <p:extLst>
      <p:ext uri="{BB962C8B-B14F-4D97-AF65-F5344CB8AC3E}">
        <p14:creationId xmlns:p14="http://schemas.microsoft.com/office/powerpoint/2010/main" val="185027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5C5F-FF1B-4C62-A24A-CEC64B00A1FC}"/>
              </a:ext>
            </a:extLst>
          </p:cNvPr>
          <p:cNvSpPr>
            <a:spLocks noGrp="1"/>
          </p:cNvSpPr>
          <p:nvPr>
            <p:ph type="title"/>
          </p:nvPr>
        </p:nvSpPr>
        <p:spPr/>
        <p:txBody>
          <a:bodyPr>
            <a:normAutofit fontScale="90000"/>
          </a:bodyPr>
          <a:lstStyle/>
          <a:p>
            <a:br>
              <a:rPr lang="en-GB" sz="2200" b="1" dirty="0"/>
            </a:br>
            <a:br>
              <a:rPr lang="en-GB" sz="2200" b="1" dirty="0"/>
            </a:br>
            <a:br>
              <a:rPr lang="en-GB" sz="2200" b="1" dirty="0"/>
            </a:br>
            <a:r>
              <a:rPr lang="en-GB" sz="2200" b="1" dirty="0"/>
              <a:t>ZAKLJUČAK</a:t>
            </a:r>
            <a:br>
              <a:rPr lang="en-GB" dirty="0"/>
            </a:br>
            <a:endParaRPr lang="en-GB" dirty="0"/>
          </a:p>
        </p:txBody>
      </p:sp>
      <p:sp>
        <p:nvSpPr>
          <p:cNvPr id="3" name="Content Placeholder 2">
            <a:extLst>
              <a:ext uri="{FF2B5EF4-FFF2-40B4-BE49-F238E27FC236}">
                <a16:creationId xmlns:a16="http://schemas.microsoft.com/office/drawing/2014/main" id="{A82354D7-6454-41F5-AB66-8C57ABD3FA46}"/>
              </a:ext>
            </a:extLst>
          </p:cNvPr>
          <p:cNvSpPr>
            <a:spLocks noGrp="1"/>
          </p:cNvSpPr>
          <p:nvPr>
            <p:ph idx="1"/>
          </p:nvPr>
        </p:nvSpPr>
        <p:spPr/>
        <p:txBody>
          <a:bodyPr/>
          <a:lstStyle/>
          <a:p>
            <a:pPr marL="285750" lvl="0" indent="-285750" algn="just">
              <a:lnSpc>
                <a:spcPct val="100000"/>
              </a:lnSpc>
              <a:spcBef>
                <a:spcPts val="0"/>
              </a:spcBef>
              <a:buClrTx/>
              <a:buSzTx/>
              <a:buFontTx/>
              <a:buChar char="-"/>
            </a:pPr>
            <a:endParaRPr lang="en-GB" sz="1400" dirty="0">
              <a:solidFill>
                <a:schemeClr val="accent1"/>
              </a:solidFill>
            </a:endParaRPr>
          </a:p>
          <a:p>
            <a:pPr marL="285750" lvl="0" indent="-285750" algn="just">
              <a:lnSpc>
                <a:spcPct val="100000"/>
              </a:lnSpc>
              <a:spcBef>
                <a:spcPts val="0"/>
              </a:spcBef>
              <a:buClrTx/>
              <a:buSzTx/>
              <a:buFontTx/>
              <a:buChar char="-"/>
            </a:pPr>
            <a:r>
              <a:rPr lang="sr-Latn-ME" sz="1400" dirty="0">
                <a:solidFill>
                  <a:schemeClr val="accent1"/>
                </a:solidFill>
              </a:rPr>
              <a:t>S obzirom na aspekte</a:t>
            </a:r>
            <a:r>
              <a:rPr lang="en-GB" sz="1400" dirty="0">
                <a:solidFill>
                  <a:schemeClr val="accent1"/>
                </a:solidFill>
              </a:rPr>
              <a:t> koj</a:t>
            </a:r>
            <a:r>
              <a:rPr lang="sr-Latn-ME" sz="1400" dirty="0">
                <a:solidFill>
                  <a:schemeClr val="accent1"/>
                </a:solidFill>
              </a:rPr>
              <a:t>i</a:t>
            </a:r>
            <a:r>
              <a:rPr lang="en-GB" sz="1400" dirty="0">
                <a:solidFill>
                  <a:schemeClr val="accent1"/>
                </a:solidFill>
              </a:rPr>
              <a:t> utiču na trasiranje dalekovoda</a:t>
            </a:r>
            <a:r>
              <a:rPr lang="sr-Latn-ME" sz="1400" dirty="0">
                <a:solidFill>
                  <a:schemeClr val="accent1"/>
                </a:solidFill>
              </a:rPr>
              <a:t> problemi koji ih prate su slični svuda u svijetu</a:t>
            </a:r>
            <a:r>
              <a:rPr lang="en-GB" sz="1400" dirty="0">
                <a:solidFill>
                  <a:schemeClr val="accent1"/>
                </a:solidFill>
              </a:rPr>
              <a:t>. </a:t>
            </a:r>
            <a:endParaRPr lang="sr-Latn-ME" sz="1400" dirty="0">
              <a:solidFill>
                <a:schemeClr val="accent1"/>
              </a:solidFill>
            </a:endParaRPr>
          </a:p>
          <a:p>
            <a:pPr marL="285750" lvl="0" indent="-285750" algn="just">
              <a:lnSpc>
                <a:spcPct val="100000"/>
              </a:lnSpc>
              <a:spcBef>
                <a:spcPts val="0"/>
              </a:spcBef>
              <a:buClrTx/>
              <a:buSzTx/>
              <a:buFontTx/>
              <a:buChar char="-"/>
            </a:pPr>
            <a:r>
              <a:rPr lang="sr-Latn-ME" sz="1400" dirty="0">
                <a:solidFill>
                  <a:schemeClr val="accent1"/>
                </a:solidFill>
              </a:rPr>
              <a:t>Glavni</a:t>
            </a:r>
            <a:r>
              <a:rPr lang="en-GB" sz="1400" dirty="0">
                <a:solidFill>
                  <a:schemeClr val="accent1"/>
                </a:solidFill>
              </a:rPr>
              <a:t> metodi kojima se obrađuju ekološki aspekti su strateška procjena uticaja i procjena uticaja. </a:t>
            </a:r>
            <a:endParaRPr lang="sr-Latn-ME" sz="1400" dirty="0">
              <a:solidFill>
                <a:schemeClr val="accent1"/>
              </a:solidFill>
            </a:endParaRPr>
          </a:p>
          <a:p>
            <a:pPr marL="285750" lvl="0" indent="-285750" algn="just">
              <a:lnSpc>
                <a:spcPct val="100000"/>
              </a:lnSpc>
              <a:spcBef>
                <a:spcPts val="0"/>
              </a:spcBef>
              <a:buClrTx/>
              <a:buSzTx/>
              <a:buFontTx/>
              <a:buChar char="-"/>
            </a:pPr>
            <a:r>
              <a:rPr lang="en-GB" sz="1400" dirty="0">
                <a:solidFill>
                  <a:schemeClr val="accent1"/>
                </a:solidFill>
              </a:rPr>
              <a:t>Prilikom određivanja trase i koridora novih dalekovoda i uslova pod kojima se mogu graditi objekti pored postojećih dalekovoda uputno bi bilo izraditi (pod)zakonski akt kojim bi se načelno odredili opšti kriterijumi za definisanje širine koridora dalekovoda naponskih nivoa 400 kV, 220 kV i 110 kV, sa aspekta tehničkih zahtjeva, uslova gradnje i sprečavanja gradnje u koridoru, kao i sa aspekta ekoloških</a:t>
            </a:r>
            <a:r>
              <a:rPr lang="sr-Latn-ME" sz="1400" dirty="0">
                <a:solidFill>
                  <a:schemeClr val="accent1"/>
                </a:solidFill>
              </a:rPr>
              <a:t> </a:t>
            </a:r>
            <a:r>
              <a:rPr lang="en-GB" sz="1400" dirty="0">
                <a:solidFill>
                  <a:schemeClr val="accent1"/>
                </a:solidFill>
              </a:rPr>
              <a:t>zahtjeva sa izanaliziranim proračunima vezanim za nivoe niskofrekventnih elektromagnetnih zračenja i za nivoe očekivane buke korone. </a:t>
            </a:r>
            <a:endParaRPr lang="sr-Latn-ME" sz="1400" dirty="0">
              <a:solidFill>
                <a:schemeClr val="accent1"/>
              </a:solidFill>
            </a:endParaRPr>
          </a:p>
          <a:p>
            <a:pPr marL="285750" lvl="0" indent="-285750" algn="just">
              <a:lnSpc>
                <a:spcPct val="100000"/>
              </a:lnSpc>
              <a:spcBef>
                <a:spcPts val="0"/>
              </a:spcBef>
              <a:buClrTx/>
              <a:buSzTx/>
              <a:buFontTx/>
              <a:buChar char="-"/>
            </a:pPr>
            <a:endParaRPr lang="sr-Latn-ME" sz="1400" dirty="0">
              <a:solidFill>
                <a:schemeClr val="accent1"/>
              </a:solidFill>
            </a:endParaRPr>
          </a:p>
          <a:p>
            <a:pPr marL="0" lvl="0" indent="0" algn="just">
              <a:lnSpc>
                <a:spcPct val="100000"/>
              </a:lnSpc>
              <a:spcBef>
                <a:spcPts val="0"/>
              </a:spcBef>
              <a:buClrTx/>
              <a:buSzTx/>
              <a:buNone/>
            </a:pPr>
            <a:r>
              <a:rPr lang="en-GB" sz="1400" dirty="0">
                <a:solidFill>
                  <a:schemeClr val="accent1"/>
                </a:solidFill>
              </a:rPr>
              <a:t>Generalni zaključak bi bio da zakonsku regulativu koja se odnos</a:t>
            </a:r>
            <a:r>
              <a:rPr lang="sr-Latn-ME" sz="1400" dirty="0">
                <a:solidFill>
                  <a:schemeClr val="accent1"/>
                </a:solidFill>
              </a:rPr>
              <a:t>i</a:t>
            </a:r>
            <a:r>
              <a:rPr lang="en-GB" sz="1400" dirty="0">
                <a:solidFill>
                  <a:schemeClr val="accent1"/>
                </a:solidFill>
              </a:rPr>
              <a:t> na gradnju dalekovoda, kao i plansku dokumentaciju koja tretira ovu oblast, treba preispitati, revidovati i unaprijediti. Takođe, potrebno je izvršiti dopunu regulative u dijelu definisanja uslova pod kojima se infrastrukturni objekti mogu graditi u blizini dalekovoda. S aspekta ekoloških zahtjeva, propise koji se odnose na sigurnost dalekovoda treba dodatno analizirati, npr. preispitati postojeći zahtjev da se u trasi dalekovoda izvrši potpuna sječa, imajući u vidu da su u trasama dalekovoda često uzgojene kulture voćaka i maslina. </a:t>
            </a:r>
            <a:endParaRPr lang="sr-Latn-ME" sz="1400" dirty="0">
              <a:solidFill>
                <a:schemeClr val="accent1"/>
              </a:solidFill>
            </a:endParaRPr>
          </a:p>
          <a:p>
            <a:pPr marL="0" indent="0">
              <a:buNone/>
            </a:pPr>
            <a:endParaRPr lang="en-GB" dirty="0"/>
          </a:p>
        </p:txBody>
      </p:sp>
    </p:spTree>
    <p:extLst>
      <p:ext uri="{BB962C8B-B14F-4D97-AF65-F5344CB8AC3E}">
        <p14:creationId xmlns:p14="http://schemas.microsoft.com/office/powerpoint/2010/main" val="124745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8E63-D9DC-4053-B5DA-D4A6069C8555}"/>
              </a:ext>
            </a:extLst>
          </p:cNvPr>
          <p:cNvSpPr>
            <a:spLocks noGrp="1"/>
          </p:cNvSpPr>
          <p:nvPr>
            <p:ph type="title"/>
          </p:nvPr>
        </p:nvSpPr>
        <p:spPr/>
        <p:txBody>
          <a:bodyPr>
            <a:normAutofit/>
          </a:bodyPr>
          <a:lstStyle/>
          <a:p>
            <a:r>
              <a:rPr lang="sr-Latn-ME" sz="2000" dirty="0"/>
              <a:t>Pitanja za diskusiju</a:t>
            </a:r>
            <a:endParaRPr lang="en-GB" sz="2000" dirty="0"/>
          </a:p>
        </p:txBody>
      </p:sp>
      <p:sp>
        <p:nvSpPr>
          <p:cNvPr id="3" name="Content Placeholder 2">
            <a:extLst>
              <a:ext uri="{FF2B5EF4-FFF2-40B4-BE49-F238E27FC236}">
                <a16:creationId xmlns:a16="http://schemas.microsoft.com/office/drawing/2014/main" id="{05258B4A-1972-462E-A952-8C256D2B85AC}"/>
              </a:ext>
            </a:extLst>
          </p:cNvPr>
          <p:cNvSpPr>
            <a:spLocks noGrp="1"/>
          </p:cNvSpPr>
          <p:nvPr>
            <p:ph idx="1"/>
          </p:nvPr>
        </p:nvSpPr>
        <p:spPr/>
        <p:txBody>
          <a:bodyPr/>
          <a:lstStyle/>
          <a:p>
            <a:pPr marL="342900" indent="-342900" algn="just">
              <a:buAutoNum type="arabicPeriod"/>
            </a:pPr>
            <a:r>
              <a:rPr lang="en-GB" sz="1800" dirty="0">
                <a:solidFill>
                  <a:schemeClr val="accent1"/>
                </a:solidFill>
              </a:rPr>
              <a:t>Da li smatrate da nedostatak zakonske rugulative stvara problem vještacima u slučaju određivanja</a:t>
            </a:r>
            <a:r>
              <a:rPr lang="sr-Latn-ME" sz="1800" dirty="0">
                <a:solidFill>
                  <a:schemeClr val="accent1"/>
                </a:solidFill>
              </a:rPr>
              <a:t> pravične nadoknade za</a:t>
            </a:r>
            <a:r>
              <a:rPr lang="en-GB" sz="1800" dirty="0">
                <a:solidFill>
                  <a:schemeClr val="accent1"/>
                </a:solidFill>
              </a:rPr>
              <a:t> </a:t>
            </a:r>
            <a:r>
              <a:rPr lang="sr-Latn-ME" sz="1800" dirty="0">
                <a:solidFill>
                  <a:schemeClr val="accent1"/>
                </a:solidFill>
              </a:rPr>
              <a:t>ograničenje korićenja</a:t>
            </a:r>
            <a:r>
              <a:rPr lang="en-GB" sz="1800" dirty="0">
                <a:solidFill>
                  <a:schemeClr val="accent1"/>
                </a:solidFill>
              </a:rPr>
              <a:t> zemljišta i </a:t>
            </a:r>
            <a:r>
              <a:rPr lang="sr-Latn-ME" sz="1800" dirty="0">
                <a:solidFill>
                  <a:schemeClr val="accent1"/>
                </a:solidFill>
              </a:rPr>
              <a:t>za određivanje </a:t>
            </a:r>
            <a:r>
              <a:rPr lang="en-GB" sz="1800" dirty="0">
                <a:solidFill>
                  <a:schemeClr val="accent1"/>
                </a:solidFill>
              </a:rPr>
              <a:t>potencijalnih rizika u korišćenju zemljišta ispod i </a:t>
            </a:r>
            <a:r>
              <a:rPr lang="sr-Latn-ME" sz="1800" dirty="0">
                <a:solidFill>
                  <a:schemeClr val="accent1"/>
                </a:solidFill>
              </a:rPr>
              <a:t>u </a:t>
            </a:r>
            <a:r>
              <a:rPr lang="en-GB" sz="1800" dirty="0">
                <a:solidFill>
                  <a:schemeClr val="accent1"/>
                </a:solidFill>
              </a:rPr>
              <a:t>blizini dalekovoda?</a:t>
            </a:r>
            <a:endParaRPr lang="sr-Latn-ME" sz="1800" dirty="0">
              <a:solidFill>
                <a:schemeClr val="accent1"/>
              </a:solidFill>
            </a:endParaRPr>
          </a:p>
          <a:p>
            <a:pPr marL="342900" indent="-342900" algn="just">
              <a:buAutoNum type="arabicPeriod"/>
            </a:pPr>
            <a:r>
              <a:rPr lang="sr-Latn-ME" sz="1800" dirty="0">
                <a:solidFill>
                  <a:schemeClr val="accent1"/>
                </a:solidFill>
              </a:rPr>
              <a:t>Smatrate li da bi trebalo definisati min površinu zemljišta koja bi bila predmet otkupa od vlasnika s obzirom na dosadašnju praksu otkupa stubnog mjesta s kojom nije zadovoljan određen broj vlasnika zemljišta? </a:t>
            </a:r>
            <a:endParaRPr lang="en-GB" sz="1800" dirty="0">
              <a:solidFill>
                <a:schemeClr val="accent1"/>
              </a:solidFill>
            </a:endParaRPr>
          </a:p>
          <a:p>
            <a:pPr marL="0" indent="0">
              <a:buNone/>
            </a:pPr>
            <a:endParaRPr lang="en-GB" dirty="0"/>
          </a:p>
        </p:txBody>
      </p:sp>
    </p:spTree>
    <p:extLst>
      <p:ext uri="{BB962C8B-B14F-4D97-AF65-F5344CB8AC3E}">
        <p14:creationId xmlns:p14="http://schemas.microsoft.com/office/powerpoint/2010/main" val="177475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9E00-8015-4ED7-9AD0-6494C7334082}"/>
              </a:ext>
            </a:extLst>
          </p:cNvPr>
          <p:cNvSpPr>
            <a:spLocks noGrp="1"/>
          </p:cNvSpPr>
          <p:nvPr>
            <p:ph type="title"/>
          </p:nvPr>
        </p:nvSpPr>
        <p:spPr/>
        <p:txBody>
          <a:bodyPr>
            <a:normAutofit fontScale="90000"/>
          </a:bodyPr>
          <a:lstStyle/>
          <a:p>
            <a:br>
              <a:rPr lang="sr-Latn-ME" sz="2200" b="1" dirty="0"/>
            </a:br>
            <a:br>
              <a:rPr lang="sr-Latn-ME" sz="2200" b="1" dirty="0"/>
            </a:br>
            <a:r>
              <a:rPr lang="en-GB" sz="2200" b="1" dirty="0"/>
              <a:t>UVOD</a:t>
            </a:r>
            <a:br>
              <a:rPr lang="en-GB" dirty="0"/>
            </a:br>
            <a:endParaRPr lang="en-GB" dirty="0"/>
          </a:p>
        </p:txBody>
      </p:sp>
      <p:sp>
        <p:nvSpPr>
          <p:cNvPr id="3" name="Content Placeholder 2">
            <a:extLst>
              <a:ext uri="{FF2B5EF4-FFF2-40B4-BE49-F238E27FC236}">
                <a16:creationId xmlns:a16="http://schemas.microsoft.com/office/drawing/2014/main" id="{EE54AF2D-DF97-40BD-B197-DC830CEBC393}"/>
              </a:ext>
            </a:extLst>
          </p:cNvPr>
          <p:cNvSpPr>
            <a:spLocks noGrp="1"/>
          </p:cNvSpPr>
          <p:nvPr>
            <p:ph idx="1"/>
          </p:nvPr>
        </p:nvSpPr>
        <p:spPr/>
        <p:txBody>
          <a:bodyPr/>
          <a:lstStyle/>
          <a:p>
            <a:pPr marL="0" indent="0" algn="just">
              <a:buNone/>
            </a:pPr>
            <a:endParaRPr lang="sr-Latn-ME" dirty="0">
              <a:solidFill>
                <a:schemeClr val="accent1"/>
              </a:solidFill>
            </a:endParaRPr>
          </a:p>
          <a:p>
            <a:pPr marL="0" indent="0" algn="just">
              <a:buNone/>
            </a:pPr>
            <a:r>
              <a:rPr lang="en-GB" sz="1800" dirty="0">
                <a:solidFill>
                  <a:schemeClr val="accent1"/>
                </a:solidFill>
              </a:rPr>
              <a:t>Dalekovodi su u prenosnoj mreži uobičajeni element prenosa električne energije. </a:t>
            </a:r>
          </a:p>
          <a:p>
            <a:pPr marL="0" indent="0" algn="just">
              <a:buNone/>
            </a:pPr>
            <a:endParaRPr lang="en-GB" sz="1800" dirty="0">
              <a:solidFill>
                <a:schemeClr val="accent1"/>
              </a:solidFill>
            </a:endParaRPr>
          </a:p>
          <a:p>
            <a:pPr marL="0" indent="0" algn="just">
              <a:buNone/>
            </a:pPr>
            <a:r>
              <a:rPr lang="en-GB" sz="1800" dirty="0">
                <a:solidFill>
                  <a:schemeClr val="accent1"/>
                </a:solidFill>
              </a:rPr>
              <a:t>Kablovski vodovi imaju specifično polje primjene. Primjenjuju se u slučajevima kada nije moguće izgraditi dalekovode iz određenog razloga (blizina aerodroma, gusto naseljena područja gradova, prolaz kroz zaštićene oblasti, savladavanje velikih rastojanja preko vodenih površina) uzimajući u obzir: troškove, pouzdanost, vrijeme saniranja kvara i aspekte održavanja.</a:t>
            </a:r>
          </a:p>
          <a:p>
            <a:pPr marL="0" indent="0" algn="just">
              <a:buNone/>
            </a:pPr>
            <a:endParaRPr lang="en-GB" sz="1800" dirty="0"/>
          </a:p>
          <a:p>
            <a:pPr marL="0" indent="0">
              <a:buNone/>
            </a:pPr>
            <a:endParaRPr lang="en-GB" dirty="0"/>
          </a:p>
        </p:txBody>
      </p:sp>
    </p:spTree>
    <p:extLst>
      <p:ext uri="{BB962C8B-B14F-4D97-AF65-F5344CB8AC3E}">
        <p14:creationId xmlns:p14="http://schemas.microsoft.com/office/powerpoint/2010/main" val="200065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B668-DD12-4B06-B7C3-0598F1486C85}"/>
              </a:ext>
            </a:extLst>
          </p:cNvPr>
          <p:cNvSpPr>
            <a:spLocks noGrp="1"/>
          </p:cNvSpPr>
          <p:nvPr>
            <p:ph type="title"/>
          </p:nvPr>
        </p:nvSpPr>
        <p:spPr>
          <a:xfrm>
            <a:off x="628650" y="579714"/>
            <a:ext cx="7886700" cy="745828"/>
          </a:xfrm>
        </p:spPr>
        <p:txBody>
          <a:bodyPr>
            <a:normAutofit fontScale="90000"/>
          </a:bodyPr>
          <a:lstStyle/>
          <a:p>
            <a:br>
              <a:rPr lang="sr-Latn-ME" sz="2200" dirty="0"/>
            </a:br>
            <a:br>
              <a:rPr lang="sr-Latn-ME" sz="2200" dirty="0"/>
            </a:br>
            <a:r>
              <a:rPr lang="en-GB" sz="2200" b="1" dirty="0"/>
              <a:t>ASPEKTI KOJI UTIČU NA IZBOR TRASE DALEKOVODA</a:t>
            </a:r>
            <a:br>
              <a:rPr lang="en-GB" dirty="0"/>
            </a:br>
            <a:endParaRPr lang="en-GB" dirty="0"/>
          </a:p>
        </p:txBody>
      </p:sp>
      <p:sp>
        <p:nvSpPr>
          <p:cNvPr id="3" name="Content Placeholder 2">
            <a:extLst>
              <a:ext uri="{FF2B5EF4-FFF2-40B4-BE49-F238E27FC236}">
                <a16:creationId xmlns:a16="http://schemas.microsoft.com/office/drawing/2014/main" id="{A9EFE086-EAD7-4E17-B94D-4B338E8C6379}"/>
              </a:ext>
            </a:extLst>
          </p:cNvPr>
          <p:cNvSpPr>
            <a:spLocks noGrp="1"/>
          </p:cNvSpPr>
          <p:nvPr>
            <p:ph idx="1"/>
          </p:nvPr>
        </p:nvSpPr>
        <p:spPr/>
        <p:txBody>
          <a:bodyPr>
            <a:normAutofit fontScale="85000" lnSpcReduction="20000"/>
          </a:bodyPr>
          <a:lstStyle/>
          <a:p>
            <a:endParaRPr lang="sr-Latn-ME" dirty="0">
              <a:solidFill>
                <a:schemeClr val="accent1"/>
              </a:solidFill>
            </a:endParaRPr>
          </a:p>
          <a:p>
            <a:pPr algn="just"/>
            <a:r>
              <a:rPr lang="en-GB" sz="2100" dirty="0">
                <a:solidFill>
                  <a:schemeClr val="accent1"/>
                </a:solidFill>
              </a:rPr>
              <a:t>Tehnički aspekti: broj sistema, kapacitet, prostorna organičenja, vrijeme izgradnje, dužina dalekovoda, uticaji/integracija u postojeću mrežu, pouzdanost i vrijeme saniranja kvara, pristup, transformatorske stanice, moguća potreba za reaktorima.</a:t>
            </a:r>
          </a:p>
          <a:p>
            <a:pPr algn="just"/>
            <a:endParaRPr lang="en-GB" sz="2100" dirty="0">
              <a:solidFill>
                <a:schemeClr val="accent1"/>
              </a:solidFill>
            </a:endParaRPr>
          </a:p>
          <a:p>
            <a:pPr algn="just"/>
            <a:r>
              <a:rPr lang="en-GB" sz="2100" dirty="0">
                <a:solidFill>
                  <a:schemeClr val="accent1"/>
                </a:solidFill>
              </a:rPr>
              <a:t>Aspekti životne sredine: vizuelni uticaj, uticaj niskofrekventnog nejonizujućeg zračenja, buka, </a:t>
            </a:r>
            <a:r>
              <a:rPr lang="sr-Latn-ME" sz="2100" dirty="0">
                <a:solidFill>
                  <a:schemeClr val="accent1"/>
                </a:solidFill>
              </a:rPr>
              <a:t>zaštićene oblasti</a:t>
            </a:r>
            <a:r>
              <a:rPr lang="en-GB" sz="2100" dirty="0">
                <a:solidFill>
                  <a:schemeClr val="accent1"/>
                </a:solidFill>
              </a:rPr>
              <a:t>,  uticaji  klime i topografije.</a:t>
            </a:r>
          </a:p>
          <a:p>
            <a:pPr algn="just"/>
            <a:endParaRPr lang="en-GB" sz="2100" dirty="0">
              <a:solidFill>
                <a:schemeClr val="accent1"/>
              </a:solidFill>
            </a:endParaRPr>
          </a:p>
          <a:p>
            <a:pPr algn="just"/>
            <a:r>
              <a:rPr lang="en-GB" sz="2100" dirty="0">
                <a:solidFill>
                  <a:schemeClr val="accent1"/>
                </a:solidFill>
              </a:rPr>
              <a:t>Ekonomski aspekti: investicioni troškovi, finansiranje, g</a:t>
            </a:r>
            <a:r>
              <a:rPr lang="sr-Latn-ME" sz="2100" dirty="0">
                <a:solidFill>
                  <a:schemeClr val="accent1"/>
                </a:solidFill>
              </a:rPr>
              <a:t>ubici</a:t>
            </a:r>
            <a:r>
              <a:rPr lang="en-GB" sz="2100" dirty="0">
                <a:solidFill>
                  <a:schemeClr val="accent1"/>
                </a:solidFill>
              </a:rPr>
              <a:t>, troškovi održavanja, životni vijek, ukupni troškovi, ekonomska situacija države i elektroenergetske kompanije.</a:t>
            </a:r>
          </a:p>
          <a:p>
            <a:pPr algn="just"/>
            <a:endParaRPr lang="en-GB" sz="2100" dirty="0">
              <a:solidFill>
                <a:schemeClr val="accent1"/>
              </a:solidFill>
            </a:endParaRPr>
          </a:p>
          <a:p>
            <a:pPr algn="just"/>
            <a:r>
              <a:rPr lang="en-GB" sz="2100" dirty="0">
                <a:solidFill>
                  <a:schemeClr val="accent1"/>
                </a:solidFill>
              </a:rPr>
              <a:t>Pravni aspekti: kriterijumi koji se odnose na zakonsku regulativu, vrijeme potrebno za rešavanje imovinsko-pravnih pitanja i vrijeme dobijanja dozvole za gradnju.</a:t>
            </a:r>
          </a:p>
          <a:p>
            <a:pPr marL="0" indent="0">
              <a:buNone/>
            </a:pPr>
            <a:endParaRPr lang="en-GB" dirty="0"/>
          </a:p>
        </p:txBody>
      </p:sp>
    </p:spTree>
    <p:extLst>
      <p:ext uri="{BB962C8B-B14F-4D97-AF65-F5344CB8AC3E}">
        <p14:creationId xmlns:p14="http://schemas.microsoft.com/office/powerpoint/2010/main" val="122464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9DD5-87D3-482E-B6CE-0D3EF4F0AF83}"/>
              </a:ext>
            </a:extLst>
          </p:cNvPr>
          <p:cNvSpPr>
            <a:spLocks noGrp="1"/>
          </p:cNvSpPr>
          <p:nvPr>
            <p:ph type="title"/>
          </p:nvPr>
        </p:nvSpPr>
        <p:spPr/>
        <p:txBody>
          <a:bodyPr>
            <a:normAutofit fontScale="90000"/>
          </a:bodyPr>
          <a:lstStyle/>
          <a:p>
            <a:br>
              <a:rPr lang="sr-Latn-ME" sz="2200" dirty="0"/>
            </a:br>
            <a:br>
              <a:rPr lang="sr-Latn-ME" sz="2200" dirty="0"/>
            </a:br>
            <a:r>
              <a:rPr lang="en-GB" sz="2200" dirty="0"/>
              <a:t>Aspekti životne sredine</a:t>
            </a:r>
            <a:br>
              <a:rPr lang="en-GB" dirty="0"/>
            </a:br>
            <a:endParaRPr lang="en-GB" dirty="0"/>
          </a:p>
        </p:txBody>
      </p:sp>
      <p:sp>
        <p:nvSpPr>
          <p:cNvPr id="3" name="Content Placeholder 2">
            <a:extLst>
              <a:ext uri="{FF2B5EF4-FFF2-40B4-BE49-F238E27FC236}">
                <a16:creationId xmlns:a16="http://schemas.microsoft.com/office/drawing/2014/main" id="{B6649364-F721-4E11-BF4F-E9FFA99D592A}"/>
              </a:ext>
            </a:extLst>
          </p:cNvPr>
          <p:cNvSpPr>
            <a:spLocks noGrp="1"/>
          </p:cNvSpPr>
          <p:nvPr>
            <p:ph idx="1"/>
          </p:nvPr>
        </p:nvSpPr>
        <p:spPr>
          <a:xfrm>
            <a:off x="628650" y="1394926"/>
            <a:ext cx="7886700" cy="4477368"/>
          </a:xfrm>
        </p:spPr>
        <p:txBody>
          <a:bodyPr/>
          <a:lstStyle/>
          <a:p>
            <a:pPr marL="0" indent="0">
              <a:buNone/>
            </a:pPr>
            <a:endParaRPr lang="en-GB" dirty="0"/>
          </a:p>
          <a:p>
            <a:r>
              <a:rPr lang="en-GB" sz="1800" dirty="0">
                <a:solidFill>
                  <a:schemeClr val="accent1"/>
                </a:solidFill>
              </a:rPr>
              <a:t>Vizuelni uticaj</a:t>
            </a:r>
          </a:p>
          <a:p>
            <a:r>
              <a:rPr lang="en-GB" sz="1800" dirty="0">
                <a:solidFill>
                  <a:schemeClr val="accent1"/>
                </a:solidFill>
              </a:rPr>
              <a:t>Uticaj niskofrekventnog nejonizujućeg zračenja</a:t>
            </a:r>
          </a:p>
          <a:p>
            <a:r>
              <a:rPr lang="en-GB" sz="1800" dirty="0">
                <a:solidFill>
                  <a:schemeClr val="accent1"/>
                </a:solidFill>
              </a:rPr>
              <a:t>Buka</a:t>
            </a:r>
          </a:p>
          <a:p>
            <a:r>
              <a:rPr lang="en-GB" sz="1800" dirty="0">
                <a:solidFill>
                  <a:schemeClr val="accent1"/>
                </a:solidFill>
              </a:rPr>
              <a:t>Zaštićene oblasti</a:t>
            </a:r>
          </a:p>
          <a:p>
            <a:r>
              <a:rPr lang="en-GB" sz="1800" dirty="0">
                <a:solidFill>
                  <a:schemeClr val="accent1"/>
                </a:solidFill>
              </a:rPr>
              <a:t>Uticaj klime i topografije</a:t>
            </a:r>
          </a:p>
          <a:p>
            <a:pPr marL="0" indent="0">
              <a:buNone/>
            </a:pPr>
            <a:endParaRPr lang="en-GB" dirty="0"/>
          </a:p>
        </p:txBody>
      </p:sp>
      <p:pic>
        <p:nvPicPr>
          <p:cNvPr id="4" name="Picture 3">
            <a:extLst>
              <a:ext uri="{FF2B5EF4-FFF2-40B4-BE49-F238E27FC236}">
                <a16:creationId xmlns:a16="http://schemas.microsoft.com/office/drawing/2014/main" id="{B1976E38-E0C2-4EAD-8178-9C738F7A0EC2}"/>
              </a:ext>
            </a:extLst>
          </p:cNvPr>
          <p:cNvPicPr>
            <a:picLocks noChangeAspect="1"/>
          </p:cNvPicPr>
          <p:nvPr/>
        </p:nvPicPr>
        <p:blipFill>
          <a:blip r:embed="rId2"/>
          <a:stretch>
            <a:fillRect/>
          </a:stretch>
        </p:blipFill>
        <p:spPr>
          <a:xfrm>
            <a:off x="1283533" y="3699545"/>
            <a:ext cx="2337593" cy="1923079"/>
          </a:xfrm>
          <a:prstGeom prst="rect">
            <a:avLst/>
          </a:prstGeom>
        </p:spPr>
      </p:pic>
      <p:pic>
        <p:nvPicPr>
          <p:cNvPr id="5" name="Picture 4">
            <a:extLst>
              <a:ext uri="{FF2B5EF4-FFF2-40B4-BE49-F238E27FC236}">
                <a16:creationId xmlns:a16="http://schemas.microsoft.com/office/drawing/2014/main" id="{E0DA9921-22B4-40C7-9785-120D985D434E}"/>
              </a:ext>
            </a:extLst>
          </p:cNvPr>
          <p:cNvPicPr>
            <a:picLocks noChangeAspect="1"/>
          </p:cNvPicPr>
          <p:nvPr/>
        </p:nvPicPr>
        <p:blipFill>
          <a:blip r:embed="rId3"/>
          <a:stretch>
            <a:fillRect/>
          </a:stretch>
        </p:blipFill>
        <p:spPr>
          <a:xfrm>
            <a:off x="4572000" y="3712024"/>
            <a:ext cx="3102326" cy="1923079"/>
          </a:xfrm>
          <a:prstGeom prst="rect">
            <a:avLst/>
          </a:prstGeom>
        </p:spPr>
      </p:pic>
      <p:sp>
        <p:nvSpPr>
          <p:cNvPr id="6" name="Rectangle 5">
            <a:extLst>
              <a:ext uri="{FF2B5EF4-FFF2-40B4-BE49-F238E27FC236}">
                <a16:creationId xmlns:a16="http://schemas.microsoft.com/office/drawing/2014/main" id="{7EDADC2E-CE28-433B-8FC8-9DEB1AC6AF31}"/>
              </a:ext>
            </a:extLst>
          </p:cNvPr>
          <p:cNvSpPr/>
          <p:nvPr/>
        </p:nvSpPr>
        <p:spPr>
          <a:xfrm>
            <a:off x="4854560" y="5621558"/>
            <a:ext cx="2757485" cy="246221"/>
          </a:xfrm>
          <a:prstGeom prst="rect">
            <a:avLst/>
          </a:prstGeom>
        </p:spPr>
        <p:txBody>
          <a:bodyPr wrap="none">
            <a:spAutoFit/>
          </a:bodyPr>
          <a:lstStyle/>
          <a:p>
            <a:pPr algn="ctr">
              <a:spcAft>
                <a:spcPts val="0"/>
              </a:spcAft>
              <a:tabLst>
                <a:tab pos="450215" algn="l"/>
              </a:tabLst>
            </a:pPr>
            <a:r>
              <a:rPr lang="sr-Latn-ME" sz="1000" dirty="0">
                <a:latin typeface="Arial" panose="020B0604020202020204" pitchFamily="34" charset="0"/>
                <a:ea typeface="Times New Roman" panose="02020603050405020304" pitchFamily="18" charset="0"/>
              </a:rPr>
              <a:t>Slika 2. Polaganje kabla, Reasfeld, Njemačka</a:t>
            </a:r>
            <a:endParaRPr lang="en-GB" sz="1000"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B4E1EC11-0140-4C95-9497-8D548D629B05}"/>
              </a:ext>
            </a:extLst>
          </p:cNvPr>
          <p:cNvSpPr/>
          <p:nvPr/>
        </p:nvSpPr>
        <p:spPr>
          <a:xfrm>
            <a:off x="1749559" y="5621558"/>
            <a:ext cx="1418979" cy="246221"/>
          </a:xfrm>
          <a:prstGeom prst="rect">
            <a:avLst/>
          </a:prstGeom>
        </p:spPr>
        <p:txBody>
          <a:bodyPr wrap="none">
            <a:spAutoFit/>
          </a:bodyPr>
          <a:lstStyle/>
          <a:p>
            <a:pPr algn="ctr">
              <a:spcAft>
                <a:spcPts val="0"/>
              </a:spcAft>
              <a:tabLst>
                <a:tab pos="450215" algn="l"/>
              </a:tabLst>
            </a:pPr>
            <a:r>
              <a:rPr lang="sr-Latn-ME" sz="1000" dirty="0">
                <a:latin typeface="Arial" panose="020B0604020202020204" pitchFamily="34" charset="0"/>
                <a:ea typeface="Times New Roman" panose="02020603050405020304" pitchFamily="18" charset="0"/>
              </a:rPr>
              <a:t>Slika </a:t>
            </a:r>
            <a:r>
              <a:rPr lang="en-GB" sz="1000" dirty="0">
                <a:latin typeface="Arial" panose="020B0604020202020204" pitchFamily="34" charset="0"/>
                <a:ea typeface="Times New Roman" panose="02020603050405020304" pitchFamily="18" charset="0"/>
              </a:rPr>
              <a:t>1. Vi</a:t>
            </a:r>
            <a:r>
              <a:rPr lang="sr-Latn-ME" sz="1000" dirty="0">
                <a:latin typeface="Arial" panose="020B0604020202020204" pitchFamily="34" charset="0"/>
                <a:ea typeface="Times New Roman" panose="02020603050405020304" pitchFamily="18" charset="0"/>
              </a:rPr>
              <a:t>zuelni uticaj</a:t>
            </a:r>
            <a:endParaRPr lang="en-GB" sz="1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5236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13A7-747E-4F05-856C-EC1E74FDC776}"/>
              </a:ext>
            </a:extLst>
          </p:cNvPr>
          <p:cNvSpPr>
            <a:spLocks noGrp="1"/>
          </p:cNvSpPr>
          <p:nvPr>
            <p:ph type="title"/>
          </p:nvPr>
        </p:nvSpPr>
        <p:spPr>
          <a:xfrm>
            <a:off x="628650" y="630048"/>
            <a:ext cx="7886700" cy="745828"/>
          </a:xfrm>
        </p:spPr>
        <p:txBody>
          <a:bodyPr>
            <a:normAutofit fontScale="90000"/>
          </a:bodyPr>
          <a:lstStyle/>
          <a:p>
            <a:br>
              <a:rPr lang="sr-Latn-ME" sz="2200" dirty="0"/>
            </a:br>
            <a:br>
              <a:rPr lang="sr-Latn-ME" sz="2200" dirty="0"/>
            </a:br>
            <a:r>
              <a:rPr lang="en-GB" sz="2200" b="1" dirty="0"/>
              <a:t>ZAKLJUČCI RADNE GRUPE CIGRE PARIS C3.13</a:t>
            </a:r>
            <a:br>
              <a:rPr lang="en-GB" dirty="0"/>
            </a:br>
            <a:endParaRPr lang="en-GB" dirty="0"/>
          </a:p>
        </p:txBody>
      </p:sp>
      <p:sp>
        <p:nvSpPr>
          <p:cNvPr id="3" name="Content Placeholder 2">
            <a:extLst>
              <a:ext uri="{FF2B5EF4-FFF2-40B4-BE49-F238E27FC236}">
                <a16:creationId xmlns:a16="http://schemas.microsoft.com/office/drawing/2014/main" id="{420C64BD-7B93-4EFF-9545-13EBBE9209CF}"/>
              </a:ext>
            </a:extLst>
          </p:cNvPr>
          <p:cNvSpPr>
            <a:spLocks noGrp="1"/>
          </p:cNvSpPr>
          <p:nvPr>
            <p:ph idx="1"/>
          </p:nvPr>
        </p:nvSpPr>
        <p:spPr/>
        <p:txBody>
          <a:bodyPr>
            <a:normAutofit/>
          </a:bodyPr>
          <a:lstStyle/>
          <a:p>
            <a:pPr marL="0" indent="0" algn="just">
              <a:buNone/>
            </a:pPr>
            <a:r>
              <a:rPr lang="sr-Latn-ME" sz="1800" dirty="0">
                <a:solidFill>
                  <a:schemeClr val="accent1"/>
                </a:solidFill>
              </a:rPr>
              <a:t>Radna grupa CIGRE PARIS C3.13 u tehničkom izvještaju ’’Environmental issues of high voltage transmission lines in urban and rural areas’’ analizirala je ekološke i pravne aspekte koji utiču na vrijeme dobijanje dozvole za gradnju dalekovoda. Istraživane su dvije glavne teme:</a:t>
            </a:r>
          </a:p>
          <a:p>
            <a:pPr marL="0" indent="0" algn="just">
              <a:buNone/>
            </a:pPr>
            <a:r>
              <a:rPr lang="sr-Latn-ME" sz="1800" dirty="0">
                <a:solidFill>
                  <a:schemeClr val="accent1"/>
                </a:solidFill>
              </a:rPr>
              <a:t>	1. Odnos između predloženih novih dalekovoda i postojećih    </a:t>
            </a:r>
          </a:p>
          <a:p>
            <a:pPr marL="0" indent="0" algn="just">
              <a:buNone/>
            </a:pPr>
            <a:r>
              <a:rPr lang="sr-Latn-ME" sz="1800" dirty="0">
                <a:solidFill>
                  <a:schemeClr val="accent1"/>
                </a:solidFill>
              </a:rPr>
              <a:t>                   izgrađenih objekata i okruženja,</a:t>
            </a:r>
          </a:p>
          <a:p>
            <a:pPr marL="0" indent="0" algn="just">
              <a:buNone/>
            </a:pPr>
            <a:r>
              <a:rPr lang="sr-Latn-ME" sz="1800" dirty="0">
                <a:solidFill>
                  <a:schemeClr val="accent1"/>
                </a:solidFill>
              </a:rPr>
              <a:t>	2. Odnos između izgradnje novih stambenih ili drugih objekata i </a:t>
            </a:r>
          </a:p>
          <a:p>
            <a:pPr marL="0" indent="0" algn="just">
              <a:buNone/>
            </a:pPr>
            <a:r>
              <a:rPr lang="sr-Latn-ME" sz="1800" dirty="0">
                <a:solidFill>
                  <a:schemeClr val="accent1"/>
                </a:solidFill>
              </a:rPr>
              <a:t>                   postojećih dalekovoda.</a:t>
            </a:r>
          </a:p>
          <a:p>
            <a:pPr marL="0" indent="0" algn="just">
              <a:buNone/>
            </a:pPr>
            <a:endParaRPr lang="sr-Latn-ME" sz="1800" dirty="0">
              <a:solidFill>
                <a:schemeClr val="accent1"/>
              </a:solidFill>
            </a:endParaRPr>
          </a:p>
          <a:p>
            <a:pPr marL="0" indent="0" algn="just">
              <a:buNone/>
            </a:pPr>
            <a:r>
              <a:rPr lang="sr-Latn-ME" sz="1800" dirty="0">
                <a:solidFill>
                  <a:schemeClr val="accent1"/>
                </a:solidFill>
              </a:rPr>
              <a:t>U anketi koju je sprovela radna grupa, a na osnovu koje je sačinjen izvještaj, učestvovalo je 18 evropskih zemalja i 9 zemalja iz Amerike, Afrike, Australije i Azije. </a:t>
            </a:r>
          </a:p>
          <a:p>
            <a:endParaRPr lang="sr-Latn-ME" dirty="0"/>
          </a:p>
        </p:txBody>
      </p:sp>
    </p:spTree>
    <p:extLst>
      <p:ext uri="{BB962C8B-B14F-4D97-AF65-F5344CB8AC3E}">
        <p14:creationId xmlns:p14="http://schemas.microsoft.com/office/powerpoint/2010/main" val="236407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74D9-B9EC-44BA-A0B9-B8822A8F92ED}"/>
              </a:ext>
            </a:extLst>
          </p:cNvPr>
          <p:cNvSpPr>
            <a:spLocks noGrp="1"/>
          </p:cNvSpPr>
          <p:nvPr>
            <p:ph type="title"/>
          </p:nvPr>
        </p:nvSpPr>
        <p:spPr/>
        <p:txBody>
          <a:bodyPr>
            <a:normAutofit fontScale="90000"/>
          </a:bodyPr>
          <a:lstStyle/>
          <a:p>
            <a:br>
              <a:rPr lang="pl-PL" sz="2200" dirty="0"/>
            </a:br>
            <a:br>
              <a:rPr lang="pl-PL" sz="2200" dirty="0"/>
            </a:br>
            <a:br>
              <a:rPr lang="pl-PL" sz="2200" dirty="0"/>
            </a:br>
            <a:r>
              <a:rPr lang="pl-PL" sz="2200" dirty="0"/>
              <a:t>Najvažniji zaključci vezani za prvu temu su:</a:t>
            </a:r>
            <a:br>
              <a:rPr lang="pl-PL" dirty="0"/>
            </a:br>
            <a:endParaRPr lang="en-GB" dirty="0"/>
          </a:p>
        </p:txBody>
      </p:sp>
      <p:sp>
        <p:nvSpPr>
          <p:cNvPr id="3" name="Content Placeholder 2">
            <a:extLst>
              <a:ext uri="{FF2B5EF4-FFF2-40B4-BE49-F238E27FC236}">
                <a16:creationId xmlns:a16="http://schemas.microsoft.com/office/drawing/2014/main" id="{222B173F-42A1-411C-A5BF-C57F514C975A}"/>
              </a:ext>
            </a:extLst>
          </p:cNvPr>
          <p:cNvSpPr>
            <a:spLocks noGrp="1"/>
          </p:cNvSpPr>
          <p:nvPr>
            <p:ph idx="1"/>
          </p:nvPr>
        </p:nvSpPr>
        <p:spPr>
          <a:xfrm>
            <a:off x="628650" y="1394925"/>
            <a:ext cx="7886700" cy="4695481"/>
          </a:xfrm>
        </p:spPr>
        <p:txBody>
          <a:bodyPr>
            <a:normAutofit fontScale="92500" lnSpcReduction="10000"/>
          </a:bodyPr>
          <a:lstStyle/>
          <a:p>
            <a:pPr marL="171450" lvl="0" indent="-171450" algn="just">
              <a:lnSpc>
                <a:spcPct val="100000"/>
              </a:lnSpc>
              <a:spcBef>
                <a:spcPts val="0"/>
              </a:spcBef>
              <a:buClrTx/>
              <a:buSzTx/>
              <a:buFontTx/>
              <a:buChar char="-"/>
            </a:pPr>
            <a:r>
              <a:rPr lang="sr-Latn-ME" sz="1500" dirty="0">
                <a:solidFill>
                  <a:schemeClr val="accent1"/>
                </a:solidFill>
              </a:rPr>
              <a:t>Većina zemalja nema zakone ili vladinu politiku o tome kako se trasiraju novi dalekovodi blizu izgrađenih objekata i okruženja. Ograničenja se obično odnose samo na električnu i mehaničku sigurnost;</a:t>
            </a:r>
          </a:p>
          <a:p>
            <a:pPr marL="171450" lvl="0" indent="-171450" algn="just">
              <a:lnSpc>
                <a:spcPct val="100000"/>
              </a:lnSpc>
              <a:spcBef>
                <a:spcPts val="0"/>
              </a:spcBef>
              <a:buClrTx/>
              <a:buSzTx/>
              <a:buFontTx/>
              <a:buChar char="-"/>
            </a:pPr>
            <a:r>
              <a:rPr lang="en-GB" sz="1500" dirty="0">
                <a:solidFill>
                  <a:schemeClr val="accent1"/>
                </a:solidFill>
              </a:rPr>
              <a:t>Većina zemalja navodi niskofrekventna elektromagnetna zračenja i zdravlje kao glavnu zabrinutost javnosti u vezi sa izgradnjom dalekovoda. Izuzetak su Engleska i Vels, gdje je vizuelni uticaj glavna briga;</a:t>
            </a:r>
            <a:endParaRPr lang="sr-Latn-ME" sz="1500" dirty="0">
              <a:solidFill>
                <a:schemeClr val="accent1"/>
              </a:solidFill>
            </a:endParaRPr>
          </a:p>
          <a:p>
            <a:pPr marL="171450" lvl="0" indent="-171450" algn="just">
              <a:lnSpc>
                <a:spcPct val="100000"/>
              </a:lnSpc>
              <a:spcBef>
                <a:spcPts val="0"/>
              </a:spcBef>
              <a:buClrTx/>
              <a:buSzTx/>
              <a:buFontTx/>
              <a:buChar char="-"/>
            </a:pPr>
            <a:r>
              <a:rPr lang="sr-Latn-ME" sz="1500" dirty="0">
                <a:solidFill>
                  <a:schemeClr val="accent1"/>
                </a:solidFill>
              </a:rPr>
              <a:t>Vizuelni uticaj se smatra važnim pri usmjeravanju novih dalekovoda, ali u svijetu postoji veoma malo politika ili propisa koji se bave vizuelnim uticajem;</a:t>
            </a:r>
          </a:p>
          <a:p>
            <a:pPr marL="171450" lvl="0" indent="-171450" algn="just">
              <a:lnSpc>
                <a:spcPct val="100000"/>
              </a:lnSpc>
              <a:spcBef>
                <a:spcPts val="0"/>
              </a:spcBef>
              <a:buClrTx/>
              <a:buSzTx/>
              <a:buFontTx/>
              <a:buChar char="-"/>
            </a:pPr>
            <a:r>
              <a:rPr lang="sr-Latn-ME" sz="1500" dirty="0">
                <a:solidFill>
                  <a:schemeClr val="accent1"/>
                </a:solidFill>
              </a:rPr>
              <a:t>Buka nije ključni aspekt pri trasiranju novih dalekovoda, ali se razmatra pri trasiranju;</a:t>
            </a:r>
          </a:p>
          <a:p>
            <a:pPr marL="171450" lvl="0" indent="-171450" algn="just">
              <a:lnSpc>
                <a:spcPct val="100000"/>
              </a:lnSpc>
              <a:spcBef>
                <a:spcPts val="0"/>
              </a:spcBef>
              <a:buClrTx/>
              <a:buSzTx/>
              <a:buFontTx/>
              <a:buChar char="-"/>
            </a:pPr>
            <a:r>
              <a:rPr lang="sr-Latn-ME" sz="1500" dirty="0">
                <a:solidFill>
                  <a:schemeClr val="accent1"/>
                </a:solidFill>
              </a:rPr>
              <a:t>Propisi o planiranju i izdavanju dozvola igraju ulogu u načinu na koji se novi dalekovodi trasiraju u blizini postojećih objekata. Manje je primjera zakona i politika za usmjeravanje novih dalekovoda u ruralnim područjima. Većina zemalja se oslanja na procjenu uticaja na životnu sredinu kao sredstvo za trasiranje novih dalekovoda;</a:t>
            </a:r>
          </a:p>
          <a:p>
            <a:pPr marL="171450" lvl="0" indent="-171450" algn="just">
              <a:lnSpc>
                <a:spcPct val="100000"/>
              </a:lnSpc>
              <a:spcBef>
                <a:spcPts val="0"/>
              </a:spcBef>
              <a:buClrTx/>
              <a:buSzTx/>
              <a:buFontTx/>
              <a:buChar char="-"/>
            </a:pPr>
            <a:r>
              <a:rPr lang="sr-Latn-ME" sz="1500" dirty="0">
                <a:solidFill>
                  <a:schemeClr val="accent1"/>
                </a:solidFill>
              </a:rPr>
              <a:t>Povećana je svijest javnosti o važnosti zaštite prirode, biodiverziteta i kulturne baštine i očekuje se da će se i dalje povećavati. Zakonom su zaštićene određene vrste i staništa i postoji mnogo primjera da elektroprenosne kompanije idu i dalje od zahtjeva definisanih zakonom;</a:t>
            </a:r>
          </a:p>
          <a:p>
            <a:pPr marL="171450" lvl="0" indent="-171450" algn="just">
              <a:lnSpc>
                <a:spcPct val="100000"/>
              </a:lnSpc>
              <a:spcBef>
                <a:spcPts val="0"/>
              </a:spcBef>
              <a:buClrTx/>
              <a:buSzTx/>
              <a:buFontTx/>
              <a:buChar char="-"/>
            </a:pPr>
            <a:r>
              <a:rPr lang="sr-Latn-ME" sz="1500" dirty="0">
                <a:solidFill>
                  <a:schemeClr val="accent1"/>
                </a:solidFill>
              </a:rPr>
              <a:t>Visokonaponski kablovi kao način ublažavanja vizuelnog uticaja, a ponekad i niskofrekventnih elektromagnetnih zračenja, rešenje je koje predlažu grupe građana i političari, posebno u Evropi. Postoje samo dva primjera retrospektivnog kabliranja postojećih dalekovoda zbog vizuelnog uticaja (Danska i Engleska);</a:t>
            </a:r>
          </a:p>
          <a:p>
            <a:pPr marL="171450" lvl="0" indent="-171450" algn="just">
              <a:lnSpc>
                <a:spcPct val="100000"/>
              </a:lnSpc>
              <a:spcBef>
                <a:spcPts val="0"/>
              </a:spcBef>
              <a:buClrTx/>
              <a:buSzTx/>
              <a:buFontTx/>
              <a:buChar char="-"/>
            </a:pPr>
            <a:r>
              <a:rPr lang="sr-Latn-ME" sz="1500" dirty="0">
                <a:solidFill>
                  <a:schemeClr val="accent1"/>
                </a:solidFill>
              </a:rPr>
              <a:t>Sledeće zemlje nude zanimljive primjere kako se rešavaju određena pitanja: Danska i Engleska; Njemačka - upotreba kablovskih vodova; Irska - odgovor na zabrinutost javnosti i poboljšanje procesa javnih konsultacija.</a:t>
            </a:r>
          </a:p>
          <a:p>
            <a:pPr marL="0" indent="0">
              <a:buNone/>
            </a:pPr>
            <a:endParaRPr lang="en-GB" dirty="0"/>
          </a:p>
        </p:txBody>
      </p:sp>
    </p:spTree>
    <p:extLst>
      <p:ext uri="{BB962C8B-B14F-4D97-AF65-F5344CB8AC3E}">
        <p14:creationId xmlns:p14="http://schemas.microsoft.com/office/powerpoint/2010/main" val="273015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B063-31CD-4A29-99D3-186B9DAE0916}"/>
              </a:ext>
            </a:extLst>
          </p:cNvPr>
          <p:cNvSpPr>
            <a:spLocks noGrp="1"/>
          </p:cNvSpPr>
          <p:nvPr>
            <p:ph type="title"/>
          </p:nvPr>
        </p:nvSpPr>
        <p:spPr/>
        <p:txBody>
          <a:bodyPr>
            <a:normAutofit fontScale="90000"/>
          </a:bodyPr>
          <a:lstStyle/>
          <a:p>
            <a:br>
              <a:rPr lang="sr-Latn-ME" sz="2200" dirty="0"/>
            </a:br>
            <a:br>
              <a:rPr lang="sr-Latn-ME" sz="2200" dirty="0"/>
            </a:br>
            <a:br>
              <a:rPr lang="sr-Latn-ME" sz="2200" dirty="0"/>
            </a:br>
            <a:r>
              <a:rPr lang="en-GB" sz="2200" dirty="0"/>
              <a:t>Glavni zaključci druge teme su:</a:t>
            </a:r>
            <a:br>
              <a:rPr lang="en-GB" dirty="0"/>
            </a:br>
            <a:endParaRPr lang="en-GB" dirty="0"/>
          </a:p>
        </p:txBody>
      </p:sp>
      <p:sp>
        <p:nvSpPr>
          <p:cNvPr id="3" name="Content Placeholder 2">
            <a:extLst>
              <a:ext uri="{FF2B5EF4-FFF2-40B4-BE49-F238E27FC236}">
                <a16:creationId xmlns:a16="http://schemas.microsoft.com/office/drawing/2014/main" id="{4BE3FD5B-A7C3-41CA-B330-A4201FBAE7AD}"/>
              </a:ext>
            </a:extLst>
          </p:cNvPr>
          <p:cNvSpPr>
            <a:spLocks noGrp="1"/>
          </p:cNvSpPr>
          <p:nvPr>
            <p:ph idx="1"/>
          </p:nvPr>
        </p:nvSpPr>
        <p:spPr/>
        <p:txBody>
          <a:bodyPr/>
          <a:lstStyle/>
          <a:p>
            <a:pPr marL="0" lvl="0" indent="0">
              <a:lnSpc>
                <a:spcPct val="100000"/>
              </a:lnSpc>
              <a:spcBef>
                <a:spcPts val="0"/>
              </a:spcBef>
              <a:buClrTx/>
              <a:buSzTx/>
              <a:buNone/>
            </a:pPr>
            <a:endParaRPr lang="sr-Latn-ME" sz="1600" dirty="0">
              <a:solidFill>
                <a:schemeClr val="accent1"/>
              </a:solidFill>
            </a:endParaRPr>
          </a:p>
          <a:p>
            <a:pPr marL="285750" lvl="0" indent="-285750" algn="just">
              <a:lnSpc>
                <a:spcPct val="100000"/>
              </a:lnSpc>
              <a:spcBef>
                <a:spcPts val="0"/>
              </a:spcBef>
              <a:buClrTx/>
              <a:buSzTx/>
              <a:buFontTx/>
              <a:buChar char="-"/>
            </a:pPr>
            <a:r>
              <a:rPr lang="sr-Latn-ME" sz="1600" dirty="0">
                <a:solidFill>
                  <a:schemeClr val="accent1"/>
                </a:solidFill>
              </a:rPr>
              <a:t>Propisi o planiranju i izdavanju dozvola igraju ulogu u tome kako se novi objekti grade u blizini postojećeg dalekovoda;</a:t>
            </a:r>
          </a:p>
          <a:p>
            <a:pPr marL="285750" lvl="0" indent="-285750" algn="just">
              <a:lnSpc>
                <a:spcPct val="100000"/>
              </a:lnSpc>
              <a:spcBef>
                <a:spcPts val="0"/>
              </a:spcBef>
              <a:buClrTx/>
              <a:buSzTx/>
              <a:buFontTx/>
              <a:buChar char="-"/>
            </a:pPr>
            <a:r>
              <a:rPr lang="sr-Latn-ME" sz="1600" dirty="0">
                <a:solidFill>
                  <a:schemeClr val="accent1"/>
                </a:solidFill>
              </a:rPr>
              <a:t>Pravo pristupa za kontrolu gradnje uveliko se razlikuje - u nekim zemljama elektroprenosne kompanije kontrolišu koridor, u drugima je pravo kompanija znatno manje i regulisano je na osnovu sporazuma;</a:t>
            </a:r>
          </a:p>
          <a:p>
            <a:pPr marL="285750" lvl="0" indent="-285750" algn="just">
              <a:lnSpc>
                <a:spcPct val="100000"/>
              </a:lnSpc>
              <a:spcBef>
                <a:spcPts val="0"/>
              </a:spcBef>
              <a:buClrTx/>
              <a:buSzTx/>
              <a:buFontTx/>
              <a:buChar char="-"/>
            </a:pPr>
            <a:r>
              <a:rPr lang="sr-Latn-ME" sz="1600" dirty="0">
                <a:solidFill>
                  <a:schemeClr val="accent1"/>
                </a:solidFill>
              </a:rPr>
              <a:t>Pristup koji se primjenjuje za kontrolu zemljišta ispod i pored dalekovoda varira od zemlje do zemlje. Ovo se može objasniti različitim pravnim sistemima, pravima elektroprenosnih kompanija i stavovima o vlasništvu nad imovinom;</a:t>
            </a:r>
          </a:p>
          <a:p>
            <a:pPr marL="285750" lvl="0" indent="-285750" algn="just">
              <a:lnSpc>
                <a:spcPct val="100000"/>
              </a:lnSpc>
              <a:spcBef>
                <a:spcPts val="0"/>
              </a:spcBef>
              <a:buClrTx/>
              <a:buSzTx/>
              <a:buFontTx/>
              <a:buChar char="-"/>
            </a:pPr>
            <a:r>
              <a:rPr lang="sr-Latn-ME" sz="1600" dirty="0">
                <a:solidFill>
                  <a:schemeClr val="accent1"/>
                </a:solidFill>
              </a:rPr>
              <a:t>Granične vrijednosti niskofrekventnih elektromagnetnih zračenja su kriterijumi za definisanje koridora u nekim zemljama, npr. Holandiji i Švajcarskoj. Ovi kriterijumi uključuju granične vrijednosti strožije od definisanih bezbjednih nivoa od strane ICNIRP/WHO;</a:t>
            </a:r>
          </a:p>
          <a:p>
            <a:pPr marL="285750" lvl="0" indent="-285750" algn="just">
              <a:lnSpc>
                <a:spcPct val="100000"/>
              </a:lnSpc>
              <a:spcBef>
                <a:spcPts val="0"/>
              </a:spcBef>
              <a:buClrTx/>
              <a:buSzTx/>
              <a:buFontTx/>
              <a:buChar char="-"/>
            </a:pPr>
            <a:r>
              <a:rPr lang="sr-Latn-ME" sz="1600" dirty="0">
                <a:solidFill>
                  <a:schemeClr val="accent1"/>
                </a:solidFill>
              </a:rPr>
              <a:t>Od svih zemalja, Novi Zeland je najviše odmakao u nastojanju da kontroliše gradnju blizu i ispod postojećih dalekovoda.</a:t>
            </a:r>
          </a:p>
          <a:p>
            <a:pPr marL="0" indent="0">
              <a:buNone/>
            </a:pPr>
            <a:endParaRPr lang="en-GB" dirty="0"/>
          </a:p>
        </p:txBody>
      </p:sp>
    </p:spTree>
    <p:extLst>
      <p:ext uri="{BB962C8B-B14F-4D97-AF65-F5344CB8AC3E}">
        <p14:creationId xmlns:p14="http://schemas.microsoft.com/office/powerpoint/2010/main" val="167527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D028-97EC-4A1C-9311-CA610C2EDAFE}"/>
              </a:ext>
            </a:extLst>
          </p:cNvPr>
          <p:cNvSpPr>
            <a:spLocks noGrp="1"/>
          </p:cNvSpPr>
          <p:nvPr>
            <p:ph type="title"/>
          </p:nvPr>
        </p:nvSpPr>
        <p:spPr/>
        <p:txBody>
          <a:bodyPr>
            <a:normAutofit fontScale="90000"/>
          </a:bodyPr>
          <a:lstStyle/>
          <a:p>
            <a:br>
              <a:rPr lang="sr-Latn-ME" sz="2200" dirty="0"/>
            </a:br>
            <a:br>
              <a:rPr lang="sr-Latn-ME" sz="2200" dirty="0"/>
            </a:br>
            <a:r>
              <a:rPr lang="en-GB" sz="2200" b="1" dirty="0"/>
              <a:t>KRITERIJUMI PRILIKOM IZBORA TRASE I KORIDORA DALEKOVODA U CRNOJ GORI </a:t>
            </a:r>
            <a:br>
              <a:rPr lang="en-GB" dirty="0"/>
            </a:br>
            <a:endParaRPr lang="en-GB" dirty="0"/>
          </a:p>
        </p:txBody>
      </p:sp>
      <p:sp>
        <p:nvSpPr>
          <p:cNvPr id="3" name="Content Placeholder 2">
            <a:extLst>
              <a:ext uri="{FF2B5EF4-FFF2-40B4-BE49-F238E27FC236}">
                <a16:creationId xmlns:a16="http://schemas.microsoft.com/office/drawing/2014/main" id="{B8F3684E-CC2F-463B-A6E9-5355FD0AC05F}"/>
              </a:ext>
            </a:extLst>
          </p:cNvPr>
          <p:cNvSpPr>
            <a:spLocks noGrp="1"/>
          </p:cNvSpPr>
          <p:nvPr>
            <p:ph idx="1"/>
          </p:nvPr>
        </p:nvSpPr>
        <p:spPr/>
        <p:txBody>
          <a:bodyPr>
            <a:normAutofit lnSpcReduction="10000"/>
          </a:bodyPr>
          <a:lstStyle/>
          <a:p>
            <a:pPr marL="285750" lvl="0" indent="-285750" algn="just">
              <a:lnSpc>
                <a:spcPct val="100000"/>
              </a:lnSpc>
              <a:spcBef>
                <a:spcPts val="0"/>
              </a:spcBef>
              <a:buClrTx/>
              <a:buSzTx/>
              <a:buFontTx/>
              <a:buChar char="-"/>
            </a:pPr>
            <a:endParaRPr lang="sr-Latn-ME" sz="1400" dirty="0">
              <a:solidFill>
                <a:schemeClr val="accent1"/>
              </a:solidFill>
            </a:endParaRPr>
          </a:p>
          <a:p>
            <a:pPr marL="285750" lvl="0" indent="-285750" algn="just">
              <a:lnSpc>
                <a:spcPct val="110000"/>
              </a:lnSpc>
              <a:spcBef>
                <a:spcPts val="0"/>
              </a:spcBef>
              <a:buClrTx/>
              <a:buSzTx/>
              <a:buFontTx/>
              <a:buChar char="-"/>
            </a:pPr>
            <a:r>
              <a:rPr lang="sr-Latn-ME" sz="1600" dirty="0">
                <a:solidFill>
                  <a:schemeClr val="accent1"/>
                </a:solidFill>
              </a:rPr>
              <a:t>Nema posebnih zakona ili preporuka na osnovu kojih se određuje širina koridora;</a:t>
            </a:r>
          </a:p>
          <a:p>
            <a:pPr marL="285750" lvl="0" indent="-285750" algn="just">
              <a:lnSpc>
                <a:spcPct val="110000"/>
              </a:lnSpc>
              <a:spcBef>
                <a:spcPts val="0"/>
              </a:spcBef>
              <a:buClrTx/>
              <a:buSzTx/>
              <a:buFontTx/>
              <a:buChar char="-"/>
            </a:pPr>
            <a:r>
              <a:rPr lang="sr-Latn-ME" sz="1600" dirty="0">
                <a:solidFill>
                  <a:schemeClr val="accent1"/>
                </a:solidFill>
              </a:rPr>
              <a:t>Ekološki aspekti određivanja trase i koridora visokonaponskih dalekovoda utvrđuju se u postupku izrade Strateške procjene uticaja i Elaborata procjene uticaja na životnu sredinu;</a:t>
            </a:r>
          </a:p>
          <a:p>
            <a:pPr marL="285750" lvl="0" indent="-285750" algn="just">
              <a:lnSpc>
                <a:spcPct val="100000"/>
              </a:lnSpc>
              <a:spcBef>
                <a:spcPts val="0"/>
              </a:spcBef>
              <a:buClrTx/>
              <a:buSzTx/>
              <a:buFontTx/>
              <a:buChar char="-"/>
            </a:pPr>
            <a:r>
              <a:rPr lang="sr-Latn-ME" sz="1600" dirty="0">
                <a:solidFill>
                  <a:schemeClr val="accent1"/>
                </a:solidFill>
              </a:rPr>
              <a:t>U Crnoj Gori ublažavanje vizuelnog uticaja se radi "od slučaja do slučaja" </a:t>
            </a:r>
          </a:p>
          <a:p>
            <a:pPr marL="285750" lvl="0" indent="-285750" algn="just">
              <a:lnSpc>
                <a:spcPct val="100000"/>
              </a:lnSpc>
              <a:spcBef>
                <a:spcPts val="0"/>
              </a:spcBef>
              <a:buClrTx/>
              <a:buSzTx/>
              <a:buFontTx/>
              <a:buChar char="-"/>
            </a:pPr>
            <a:r>
              <a:rPr lang="sr-Latn-ME" sz="1600" dirty="0">
                <a:solidFill>
                  <a:schemeClr val="accent1"/>
                </a:solidFill>
              </a:rPr>
              <a:t>Pravo pristupa definisano je Zakonom o energetici. Vlasnici nepokretnosti dužni su da omoguće elektroenergetskim kompanijama nesmetan pristup do nepokretnosti i na nepokretnostima na kojima se nalaze ili grade dalekovodi. Izmještanje dalekovoda vrši se samo u slučaju izgradnje objekata od javnog interesa, a koji se zbog prirodnih ili drugih karakteristika ne mogu graditi na drugoj lokaciji. Sve troškove snosi investitor objekta radi čije izgradnje se izmješta dalekovod. Zakonom je zabranjena izgradnja objekata koji nijesu u funkciji obavljanja energetskih djelatnosti, kao i izvođenje drugih radova ispod, iznad ili pored dalekovoda, suprotno zakonu i tehničkim propisima, kao i radovi koji bi mogli ugroziti rad dalekovoda. Zabranjeno je zasađivanje drveća i drugog rastinja na zemljištu iznad, ispod ili na udaljenosti sa koje se može ugroziti sigurnost energetskog objekta.</a:t>
            </a:r>
          </a:p>
          <a:p>
            <a:pPr marL="0" indent="0">
              <a:buNone/>
            </a:pPr>
            <a:endParaRPr lang="en-GB" dirty="0"/>
          </a:p>
        </p:txBody>
      </p:sp>
    </p:spTree>
    <p:extLst>
      <p:ext uri="{BB962C8B-B14F-4D97-AF65-F5344CB8AC3E}">
        <p14:creationId xmlns:p14="http://schemas.microsoft.com/office/powerpoint/2010/main" val="377406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B765-0093-4FC2-8BC0-06A6D11048F1}"/>
              </a:ext>
            </a:extLst>
          </p:cNvPr>
          <p:cNvSpPr>
            <a:spLocks noGrp="1"/>
          </p:cNvSpPr>
          <p:nvPr>
            <p:ph type="title"/>
          </p:nvPr>
        </p:nvSpPr>
        <p:spPr/>
        <p:txBody>
          <a:bodyPr>
            <a:normAutofit fontScale="90000"/>
          </a:bodyPr>
          <a:lstStyle/>
          <a:p>
            <a:br>
              <a:rPr lang="sr-Latn-ME" sz="2200" dirty="0"/>
            </a:br>
            <a:br>
              <a:rPr lang="sr-Latn-ME" sz="2200" dirty="0"/>
            </a:br>
            <a:r>
              <a:rPr lang="en-GB" sz="2200" dirty="0"/>
              <a:t>Primjeri iz prakse:</a:t>
            </a:r>
            <a:br>
              <a:rPr lang="en-GB" dirty="0"/>
            </a:br>
            <a:endParaRPr lang="en-GB" dirty="0"/>
          </a:p>
        </p:txBody>
      </p:sp>
      <p:graphicFrame>
        <p:nvGraphicFramePr>
          <p:cNvPr id="4" name="Content Placeholder 3">
            <a:extLst>
              <a:ext uri="{FF2B5EF4-FFF2-40B4-BE49-F238E27FC236}">
                <a16:creationId xmlns:a16="http://schemas.microsoft.com/office/drawing/2014/main" id="{8050CA86-F0A7-4E56-9931-3F61600667D8}"/>
              </a:ext>
            </a:extLst>
          </p:cNvPr>
          <p:cNvGraphicFramePr>
            <a:graphicFrameLocks noGrp="1"/>
          </p:cNvGraphicFramePr>
          <p:nvPr>
            <p:ph idx="1"/>
            <p:extLst>
              <p:ext uri="{D42A27DB-BD31-4B8C-83A1-F6EECF244321}">
                <p14:modId xmlns:p14="http://schemas.microsoft.com/office/powerpoint/2010/main" val="1220108633"/>
              </p:ext>
            </p:extLst>
          </p:nvPr>
        </p:nvGraphicFramePr>
        <p:xfrm>
          <a:off x="628650" y="1395413"/>
          <a:ext cx="7886700" cy="451104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637055626"/>
                    </a:ext>
                  </a:extLst>
                </a:gridCol>
                <a:gridCol w="1099220">
                  <a:extLst>
                    <a:ext uri="{9D8B030D-6E8A-4147-A177-3AD203B41FA5}">
                      <a16:colId xmlns:a16="http://schemas.microsoft.com/office/drawing/2014/main" val="1204347176"/>
                    </a:ext>
                  </a:extLst>
                </a:gridCol>
                <a:gridCol w="2239861">
                  <a:extLst>
                    <a:ext uri="{9D8B030D-6E8A-4147-A177-3AD203B41FA5}">
                      <a16:colId xmlns:a16="http://schemas.microsoft.com/office/drawing/2014/main" val="3537482011"/>
                    </a:ext>
                  </a:extLst>
                </a:gridCol>
                <a:gridCol w="2575944">
                  <a:extLst>
                    <a:ext uri="{9D8B030D-6E8A-4147-A177-3AD203B41FA5}">
                      <a16:colId xmlns:a16="http://schemas.microsoft.com/office/drawing/2014/main" val="3864437823"/>
                    </a:ext>
                  </a:extLst>
                </a:gridCol>
              </a:tblGrid>
              <a:tr h="370840">
                <a:tc>
                  <a:txBody>
                    <a:bodyPr/>
                    <a:lstStyle/>
                    <a:p>
                      <a:r>
                        <a:rPr lang="sr-Latn-ME" sz="1600" dirty="0"/>
                        <a:t>Dalekovod</a:t>
                      </a:r>
                      <a:endParaRPr lang="en-GB" sz="1600" dirty="0"/>
                    </a:p>
                  </a:txBody>
                  <a:tcPr/>
                </a:tc>
                <a:tc>
                  <a:txBody>
                    <a:bodyPr/>
                    <a:lstStyle/>
                    <a:p>
                      <a:r>
                        <a:rPr lang="sr-Latn-ME" sz="1600" dirty="0"/>
                        <a:t>Naponski nivo</a:t>
                      </a:r>
                      <a:endParaRPr lang="en-GB" sz="1600" dirty="0"/>
                    </a:p>
                  </a:txBody>
                  <a:tcPr/>
                </a:tc>
                <a:tc>
                  <a:txBody>
                    <a:bodyPr/>
                    <a:lstStyle/>
                    <a:p>
                      <a:r>
                        <a:rPr lang="sr-Latn-ME" sz="1600" dirty="0"/>
                        <a:t>Širina koridora</a:t>
                      </a:r>
                      <a:endParaRPr lang="en-GB" sz="1600" dirty="0"/>
                    </a:p>
                  </a:txBody>
                  <a:tcPr/>
                </a:tc>
                <a:tc>
                  <a:txBody>
                    <a:bodyPr/>
                    <a:lstStyle/>
                    <a:p>
                      <a:r>
                        <a:rPr lang="sr-Latn-ME" sz="1600" dirty="0"/>
                        <a:t>Kriterijum određivanja</a:t>
                      </a:r>
                      <a:endParaRPr lang="en-GB" sz="1600" dirty="0"/>
                    </a:p>
                  </a:txBody>
                  <a:tcPr/>
                </a:tc>
                <a:extLst>
                  <a:ext uri="{0D108BD9-81ED-4DB2-BD59-A6C34878D82A}">
                    <a16:rowId xmlns:a16="http://schemas.microsoft.com/office/drawing/2014/main" val="661594099"/>
                  </a:ext>
                </a:extLst>
              </a:tr>
              <a:tr h="370840">
                <a:tc>
                  <a:txBody>
                    <a:bodyPr/>
                    <a:lstStyle/>
                    <a:p>
                      <a:r>
                        <a:rPr lang="en-GB" sz="1400" dirty="0"/>
                        <a:t>DV Čevo - Pljevlja</a:t>
                      </a:r>
                    </a:p>
                    <a:p>
                      <a:endParaRPr lang="en-GB" sz="1400" dirty="0"/>
                    </a:p>
                  </a:txBody>
                  <a:tcPr/>
                </a:tc>
                <a:tc>
                  <a:txBody>
                    <a:bodyPr/>
                    <a:lstStyle/>
                    <a:p>
                      <a:r>
                        <a:rPr lang="sr-Latn-ME" sz="1400" dirty="0"/>
                        <a:t>400 kV</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ME" sz="1400" dirty="0"/>
                        <a:t>60 m</a:t>
                      </a:r>
                      <a:r>
                        <a:rPr lang="en-GB" sz="1400" dirty="0"/>
                        <a:t>, </a:t>
                      </a:r>
                      <a:r>
                        <a:rPr lang="sr-Latn-ME" sz="1400" dirty="0"/>
                        <a:t>obostrano</a:t>
                      </a:r>
                      <a:r>
                        <a:rPr lang="en-GB" sz="1400" dirty="0"/>
                        <a:t> 30 m od ose dalekovoda</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U koridoru </a:t>
                      </a:r>
                      <a:r>
                        <a:rPr kumimoji="0" lang="sr-Latn-ME" sz="1400" b="0" i="0" u="none" strike="noStrike" kern="1200" cap="none" spc="0" normalizeH="0" baseline="0" noProof="0" dirty="0">
                          <a:ln>
                            <a:noFill/>
                          </a:ln>
                          <a:solidFill>
                            <a:prstClr val="black"/>
                          </a:solidFill>
                          <a:effectLst/>
                          <a:uLnTx/>
                          <a:uFillTx/>
                          <a:latin typeface="+mn-lt"/>
                          <a:ea typeface="+mn-ea"/>
                          <a:cs typeface="+mn-cs"/>
                        </a:rPr>
                        <a:t>se ne dozvoljava gradnja stambenih i drugih objekata. Mogućnost gradnje van zone zaštite treba  uskladiti s važećim propisima.</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131297882"/>
                  </a:ext>
                </a:extLst>
              </a:tr>
              <a:tr h="370840">
                <a:tc>
                  <a:txBody>
                    <a:bodyPr/>
                    <a:lstStyle/>
                    <a:p>
                      <a:r>
                        <a:rPr lang="en-GB" sz="1400" dirty="0"/>
                        <a:t>DV Lastva - Kotor</a:t>
                      </a:r>
                    </a:p>
                    <a:p>
                      <a:endParaRPr lang="en-GB" sz="1400" dirty="0"/>
                    </a:p>
                  </a:txBody>
                  <a:tcPr/>
                </a:tc>
                <a:tc>
                  <a:txBody>
                    <a:bodyPr/>
                    <a:lstStyle/>
                    <a:p>
                      <a:r>
                        <a:rPr lang="sr-Latn-ME" sz="1400" dirty="0"/>
                        <a:t>110 kV</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ME" sz="1400" dirty="0"/>
                        <a:t>60 m, 30 m lijevo i desno od ose trase</a:t>
                      </a:r>
                      <a:endParaRPr lang="en-GB" sz="1400" dirty="0"/>
                    </a:p>
                    <a:p>
                      <a:endParaRPr lang="en-GB" sz="1400" dirty="0"/>
                    </a:p>
                  </a:txBody>
                  <a:tcPr/>
                </a:tc>
                <a:tc>
                  <a:txBody>
                    <a:bodyPr/>
                    <a:lstStyle/>
                    <a:p>
                      <a:r>
                        <a:rPr kumimoji="0" lang="sr-Latn-ME" sz="1300" b="0" i="0" u="none" strike="noStrike" kern="1200" cap="none" spc="0" normalizeH="0" baseline="0" noProof="0" dirty="0">
                          <a:ln>
                            <a:noFill/>
                          </a:ln>
                          <a:solidFill>
                            <a:prstClr val="black"/>
                          </a:solidFill>
                          <a:effectLst/>
                          <a:uLnTx/>
                          <a:uFillTx/>
                          <a:latin typeface="+mn-lt"/>
                          <a:ea typeface="+mn-ea"/>
                          <a:cs typeface="+mn-cs"/>
                        </a:rPr>
                        <a:t>Čuvanje prostora od drugih zahtjeva i korišćenja koji su u suprotnosti ili ometaju funkcionisanje dalekovoda</a:t>
                      </a:r>
                      <a:endParaRPr lang="en-GB" sz="1400" dirty="0"/>
                    </a:p>
                  </a:txBody>
                  <a:tcPr/>
                </a:tc>
                <a:extLst>
                  <a:ext uri="{0D108BD9-81ED-4DB2-BD59-A6C34878D82A}">
                    <a16:rowId xmlns:a16="http://schemas.microsoft.com/office/drawing/2014/main" val="18035098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ME" sz="1400" dirty="0"/>
                        <a:t>DV Vilusi – H. Novi (PUP Nikšić)</a:t>
                      </a:r>
                      <a:endParaRPr lang="en-GB" sz="1400" dirty="0"/>
                    </a:p>
                    <a:p>
                      <a:endParaRPr lang="en-GB" sz="1400" dirty="0"/>
                    </a:p>
                  </a:txBody>
                  <a:tcPr/>
                </a:tc>
                <a:tc>
                  <a:txBody>
                    <a:bodyPr/>
                    <a:lstStyle/>
                    <a:p>
                      <a:r>
                        <a:rPr lang="sr-Latn-ME" sz="1400" dirty="0"/>
                        <a:t>110 kV</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1400" b="0" i="0" u="none" strike="noStrike" kern="1200" cap="none" spc="0" normalizeH="0" baseline="0" noProof="0" dirty="0">
                          <a:ln>
                            <a:noFill/>
                          </a:ln>
                          <a:solidFill>
                            <a:prstClr val="black"/>
                          </a:solidFill>
                          <a:effectLst/>
                          <a:uLnTx/>
                          <a:uFillTx/>
                          <a:latin typeface="+mn-lt"/>
                          <a:ea typeface="+mn-ea"/>
                          <a:cs typeface="+mn-cs"/>
                        </a:rPr>
                        <a:t>25 m obostrano od horizontalne projekcije dalekovoda</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1300" b="0" i="0" u="none" strike="noStrike" kern="1200" cap="none" spc="0" normalizeH="0" baseline="0" noProof="0" dirty="0">
                          <a:ln>
                            <a:noFill/>
                          </a:ln>
                          <a:solidFill>
                            <a:prstClr val="black"/>
                          </a:solidFill>
                          <a:effectLst/>
                          <a:uLnTx/>
                          <a:uFillTx/>
                          <a:latin typeface="+mn-lt"/>
                          <a:ea typeface="+mn-ea"/>
                          <a:cs typeface="+mn-cs"/>
                        </a:rPr>
                        <a:t>Zaštita koridora i rezervisanje lokacija za planirane elektroenergetske objekte.</a:t>
                      </a:r>
                      <a:endParaRPr kumimoji="0" lang="en-GB" sz="1300" b="0" i="0" u="none" strike="noStrike" kern="1200" cap="none" spc="0" normalizeH="0" baseline="0" noProof="0" dirty="0">
                        <a:ln>
                          <a:noFill/>
                        </a:ln>
                        <a:solidFill>
                          <a:prstClr val="black"/>
                        </a:solidFill>
                        <a:effectLst/>
                        <a:uLnTx/>
                        <a:uFillTx/>
                        <a:latin typeface="+mn-lt"/>
                        <a:ea typeface="+mn-ea"/>
                        <a:cs typeface="+mn-cs"/>
                      </a:endParaRPr>
                    </a:p>
                    <a:p>
                      <a:endParaRPr lang="en-GB" sz="1400" dirty="0"/>
                    </a:p>
                  </a:txBody>
                  <a:tcPr/>
                </a:tc>
                <a:extLst>
                  <a:ext uri="{0D108BD9-81ED-4DB2-BD59-A6C34878D82A}">
                    <a16:rowId xmlns:a16="http://schemas.microsoft.com/office/drawing/2014/main" val="37034367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ME" sz="1400" dirty="0"/>
                        <a:t>DV Vilusi – H. Novi (PUP H.Novi)</a:t>
                      </a:r>
                      <a:endParaRPr lang="en-GB" sz="1400" dirty="0"/>
                    </a:p>
                    <a:p>
                      <a:endParaRPr lang="en-GB" sz="1400" dirty="0"/>
                    </a:p>
                  </a:txBody>
                  <a:tcPr/>
                </a:tc>
                <a:tc>
                  <a:txBody>
                    <a:bodyPr/>
                    <a:lstStyle/>
                    <a:p>
                      <a:r>
                        <a:rPr lang="sr-Latn-ME" sz="1400" dirty="0"/>
                        <a:t>110 kV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ME" sz="1400" dirty="0"/>
                        <a:t>2 x 25 m od provodnika pod naponom u neotkonjenom stanju</a:t>
                      </a: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1300" b="0" i="0" u="none" strike="noStrike" kern="1200" cap="none" spc="0" normalizeH="0" baseline="0" noProof="0" dirty="0">
                          <a:ln>
                            <a:noFill/>
                          </a:ln>
                          <a:solidFill>
                            <a:prstClr val="black"/>
                          </a:solidFill>
                          <a:effectLst/>
                          <a:uLnTx/>
                          <a:uFillTx/>
                          <a:latin typeface="+mn-lt"/>
                          <a:ea typeface="+mn-ea"/>
                          <a:cs typeface="+mn-cs"/>
                        </a:rPr>
                        <a:t>Objekte treba graditi što dalje od dalekovoda, pri čemu je navedeno min rastojanje od DV 110 kV.</a:t>
                      </a:r>
                      <a:endParaRPr kumimoji="0" lang="en-GB" sz="13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266045134"/>
                  </a:ext>
                </a:extLst>
              </a:tr>
            </a:tbl>
          </a:graphicData>
        </a:graphic>
      </p:graphicFrame>
    </p:spTree>
    <p:extLst>
      <p:ext uri="{BB962C8B-B14F-4D97-AF65-F5344CB8AC3E}">
        <p14:creationId xmlns:p14="http://schemas.microsoft.com/office/powerpoint/2010/main" val="23075388"/>
      </p:ext>
    </p:extLst>
  </p:cSld>
  <p:clrMapOvr>
    <a:masterClrMapping/>
  </p:clrMapOvr>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CIGREglobal4_3_Ed1Aug18v2</Template>
  <TotalTime>212</TotalTime>
  <Words>1460</Words>
  <Application>Microsoft Office PowerPoint</Application>
  <PresentationFormat>On-screen Show (4:3)</PresentationFormat>
  <Paragraphs>90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Times New Roman</vt:lpstr>
      <vt:lpstr>Thème Office</vt:lpstr>
      <vt:lpstr>TRASIRANJE DALEKOVODA S ASPEKTA EKOLOŠKIH ZAHTJEVA</vt:lpstr>
      <vt:lpstr>  UVOD </vt:lpstr>
      <vt:lpstr>  ASPEKTI KOJI UTIČU NA IZBOR TRASE DALEKOVODA </vt:lpstr>
      <vt:lpstr>  Aspekti životne sredine </vt:lpstr>
      <vt:lpstr>  ZAKLJUČCI RADNE GRUPE CIGRE PARIS C3.13 </vt:lpstr>
      <vt:lpstr>   Najvažniji zaključci vezani za prvu temu su: </vt:lpstr>
      <vt:lpstr>   Glavni zaključci druge teme su: </vt:lpstr>
      <vt:lpstr>  KRITERIJUMI PRILIKOM IZBORA TRASE I KORIDORA DALEKOVODA U CRNOJ GORI  </vt:lpstr>
      <vt:lpstr>  Primjeri iz prakse: </vt:lpstr>
      <vt:lpstr>   ZAKLJUČAK </vt:lpstr>
      <vt:lpstr>Pitanja za diskusiju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Gordana Perovic</cp:lastModifiedBy>
  <cp:revision>31</cp:revision>
  <dcterms:created xsi:type="dcterms:W3CDTF">2018-08-21T10:05:07Z</dcterms:created>
  <dcterms:modified xsi:type="dcterms:W3CDTF">2021-09-25T06:39:38Z</dcterms:modified>
</cp:coreProperties>
</file>